
<file path=[Content_Types].xml><?xml version="1.0" encoding="utf-8"?>
<Types xmlns="http://schemas.openxmlformats.org/package/2006/content-types">
  <Default Extension="tmp" ContentType="image/png"/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4"/>
  </p:notesMasterIdLst>
  <p:sldIdLst>
    <p:sldId id="351" r:id="rId2"/>
    <p:sldId id="262" r:id="rId3"/>
    <p:sldId id="341" r:id="rId4"/>
    <p:sldId id="419" r:id="rId5"/>
    <p:sldId id="405" r:id="rId6"/>
    <p:sldId id="420" r:id="rId7"/>
    <p:sldId id="406" r:id="rId8"/>
    <p:sldId id="421" r:id="rId9"/>
    <p:sldId id="407" r:id="rId10"/>
    <p:sldId id="372" r:id="rId11"/>
    <p:sldId id="409" r:id="rId12"/>
    <p:sldId id="408" r:id="rId13"/>
    <p:sldId id="376" r:id="rId14"/>
    <p:sldId id="414" r:id="rId15"/>
    <p:sldId id="415" r:id="rId16"/>
    <p:sldId id="416" r:id="rId17"/>
    <p:sldId id="427" r:id="rId18"/>
    <p:sldId id="435" r:id="rId19"/>
    <p:sldId id="417" r:id="rId20"/>
    <p:sldId id="418" r:id="rId21"/>
    <p:sldId id="425" r:id="rId22"/>
    <p:sldId id="426" r:id="rId23"/>
    <p:sldId id="413" r:id="rId24"/>
    <p:sldId id="411" r:id="rId25"/>
    <p:sldId id="436" r:id="rId26"/>
    <p:sldId id="434" r:id="rId27"/>
    <p:sldId id="410" r:id="rId28"/>
    <p:sldId id="412" r:id="rId29"/>
    <p:sldId id="429" r:id="rId30"/>
    <p:sldId id="428" r:id="rId31"/>
    <p:sldId id="430" r:id="rId32"/>
    <p:sldId id="432" r:id="rId33"/>
    <p:sldId id="431" r:id="rId34"/>
    <p:sldId id="433" r:id="rId35"/>
    <p:sldId id="437" r:id="rId36"/>
    <p:sldId id="438" r:id="rId37"/>
    <p:sldId id="439" r:id="rId38"/>
    <p:sldId id="440" r:id="rId39"/>
    <p:sldId id="423" r:id="rId40"/>
    <p:sldId id="424" r:id="rId41"/>
    <p:sldId id="422" r:id="rId42"/>
    <p:sldId id="343" r:id="rId43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  <p15:guide id="3" orient="horz" pos="338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FABAB"/>
    <a:srgbClr val="FA2800"/>
    <a:srgbClr val="FFC000"/>
    <a:srgbClr val="996C48"/>
    <a:srgbClr val="222A35"/>
    <a:srgbClr val="595959"/>
    <a:srgbClr val="00FFFF"/>
    <a:srgbClr val="3366FF"/>
    <a:srgbClr val="FF99FF"/>
    <a:srgbClr val="FDB81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577" autoAdjust="0"/>
    <p:restoredTop sz="94259" autoAdjust="0"/>
  </p:normalViewPr>
  <p:slideViewPr>
    <p:cSldViewPr showGuides="1">
      <p:cViewPr varScale="1">
        <p:scale>
          <a:sx n="109" d="100"/>
          <a:sy n="109" d="100"/>
        </p:scale>
        <p:origin x="1734" y="96"/>
      </p:cViewPr>
      <p:guideLst>
        <p:guide orient="horz" pos="2160"/>
        <p:guide pos="2880"/>
        <p:guide orient="horz" pos="3385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5" d="100"/>
          <a:sy n="65" d="100"/>
        </p:scale>
        <p:origin x="3154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E02DEB-0E2D-4450-AC8C-A2BDA3AC0D12}" type="datetimeFigureOut">
              <a:rPr lang="ko-KR" altLang="en-US" smtClean="0"/>
              <a:t>2023-06-27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2980A7-9ED0-480A-B1CA-87A2E3D4CF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72704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2980A7-9ED0-480A-B1CA-87A2E3D4CF58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85224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2980A7-9ED0-480A-B1CA-87A2E3D4CF58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85224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2980A7-9ED0-480A-B1CA-87A2E3D4CF58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60415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2980A7-9ED0-480A-B1CA-87A2E3D4CF58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9718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2980A7-9ED0-480A-B1CA-87A2E3D4CF58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42801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2980A7-9ED0-480A-B1CA-87A2E3D4CF58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51962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2980A7-9ED0-480A-B1CA-87A2E3D4CF58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84310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2980A7-9ED0-480A-B1CA-87A2E3D4CF58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48319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2980A7-9ED0-480A-B1CA-87A2E3D4CF58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04677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 userDrawn="1"/>
        </p:nvSpPr>
        <p:spPr>
          <a:xfrm>
            <a:off x="-5590" y="-1225"/>
            <a:ext cx="9149590" cy="1706650"/>
          </a:xfrm>
          <a:prstGeom prst="rect">
            <a:avLst/>
          </a:prstGeom>
          <a:pattFill prst="wdUpDiag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/>
          <a:p>
            <a:pPr algn="ctr"/>
            <a:endParaRPr lang="ko-KR" altLang="en-US" sz="1100" dirty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509867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-5590" y="-25760"/>
            <a:ext cx="4361566" cy="4866554"/>
          </a:xfrm>
          <a:prstGeom prst="rect">
            <a:avLst/>
          </a:prstGeom>
          <a:pattFill prst="wdUpDiag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wrap="none" rtlCol="0" anchor="ctr">
            <a:noAutofit/>
          </a:bodyPr>
          <a:lstStyle/>
          <a:p>
            <a:pPr algn="ctr"/>
            <a:endParaRPr lang="ko-KR" altLang="en-US" sz="1100" dirty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TextBox 2"/>
          <p:cNvSpPr txBox="1"/>
          <p:nvPr userDrawn="1"/>
        </p:nvSpPr>
        <p:spPr>
          <a:xfrm>
            <a:off x="1927383" y="4840794"/>
            <a:ext cx="25354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gradFill>
                  <a:gsLst>
                    <a:gs pos="0">
                      <a:srgbClr val="FFC000"/>
                    </a:gs>
                    <a:gs pos="100000">
                      <a:srgbClr val="FFC000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CONTENTS</a:t>
            </a:r>
            <a:endParaRPr lang="ko-KR" altLang="en-US" sz="3600" dirty="0">
              <a:gradFill>
                <a:gsLst>
                  <a:gs pos="0">
                    <a:srgbClr val="FFC000"/>
                  </a:gs>
                  <a:gs pos="100000">
                    <a:srgbClr val="FFC000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52116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bg>
      <p:bgPr>
        <a:pattFill prst="wdUpDiag">
          <a:fgClr>
            <a:schemeClr val="bg1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223922" y="212525"/>
            <a:ext cx="8696157" cy="64329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연결선 18"/>
          <p:cNvCxnSpPr/>
          <p:nvPr userDrawn="1"/>
        </p:nvCxnSpPr>
        <p:spPr>
          <a:xfrm>
            <a:off x="388520" y="762737"/>
            <a:ext cx="4882476" cy="0"/>
          </a:xfrm>
          <a:prstGeom prst="line">
            <a:avLst/>
          </a:prstGeom>
          <a:ln w="3175" cap="rnd">
            <a:solidFill>
              <a:schemeClr val="bg2">
                <a:lumMod val="9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텍스트 개체 틀 3"/>
          <p:cNvSpPr>
            <a:spLocks noGrp="1"/>
          </p:cNvSpPr>
          <p:nvPr>
            <p:ph type="body" sz="quarter" idx="10" hasCustomPrompt="1"/>
          </p:nvPr>
        </p:nvSpPr>
        <p:spPr>
          <a:xfrm>
            <a:off x="441584" y="385149"/>
            <a:ext cx="352541" cy="264869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lang="ko-KR" altLang="en-US" sz="1400" kern="1200" baseline="0" dirty="0" smtClean="0">
                <a:gradFill>
                  <a:gsLst>
                    <a:gs pos="0">
                      <a:srgbClr val="FBB915"/>
                    </a:gs>
                    <a:gs pos="100000">
                      <a:srgbClr val="FDB814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>
              <a:defRPr lang="ko-KR" altLang="en-US" sz="1600" kern="1200" dirty="0" smtClean="0">
                <a:gradFill>
                  <a:gsLst>
                    <a:gs pos="0">
                      <a:srgbClr val="FBB915"/>
                    </a:gs>
                    <a:gs pos="100000">
                      <a:srgbClr val="FDB814"/>
                    </a:gs>
                  </a:gsLst>
                  <a:lin ang="5400000" scaled="1"/>
                </a:gradFill>
                <a:latin typeface="a드림고딕3" panose="02020600000000000000" pitchFamily="18" charset="-127"/>
                <a:ea typeface="a드림고딕3" panose="02020600000000000000" pitchFamily="18" charset="-127"/>
                <a:cs typeface="+mn-cs"/>
              </a:defRPr>
            </a:lvl2pPr>
            <a:lvl3pPr>
              <a:defRPr lang="ko-KR" altLang="en-US" sz="1600" kern="1200" dirty="0" smtClean="0">
                <a:gradFill>
                  <a:gsLst>
                    <a:gs pos="0">
                      <a:srgbClr val="FBB915"/>
                    </a:gs>
                    <a:gs pos="100000">
                      <a:srgbClr val="FDB814"/>
                    </a:gs>
                  </a:gsLst>
                  <a:lin ang="5400000" scaled="1"/>
                </a:gradFill>
                <a:latin typeface="a드림고딕3" panose="02020600000000000000" pitchFamily="18" charset="-127"/>
                <a:ea typeface="a드림고딕3" panose="02020600000000000000" pitchFamily="18" charset="-127"/>
                <a:cs typeface="+mn-cs"/>
              </a:defRPr>
            </a:lvl3pPr>
            <a:lvl4pPr>
              <a:defRPr lang="ko-KR" altLang="en-US" sz="1600" kern="1200" dirty="0" smtClean="0">
                <a:gradFill>
                  <a:gsLst>
                    <a:gs pos="0">
                      <a:srgbClr val="FBB915"/>
                    </a:gs>
                    <a:gs pos="100000">
                      <a:srgbClr val="FDB814"/>
                    </a:gs>
                  </a:gsLst>
                  <a:lin ang="5400000" scaled="1"/>
                </a:gradFill>
                <a:latin typeface="a드림고딕3" panose="02020600000000000000" pitchFamily="18" charset="-127"/>
                <a:ea typeface="a드림고딕3" panose="02020600000000000000" pitchFamily="18" charset="-127"/>
                <a:cs typeface="+mn-cs"/>
              </a:defRPr>
            </a:lvl4pPr>
            <a:lvl5pPr>
              <a:defRPr lang="ko-KR" altLang="en-US" sz="1600" kern="1200" dirty="0">
                <a:gradFill>
                  <a:gsLst>
                    <a:gs pos="0">
                      <a:srgbClr val="FBB915"/>
                    </a:gs>
                    <a:gs pos="100000">
                      <a:srgbClr val="FDB814"/>
                    </a:gs>
                  </a:gsLst>
                  <a:lin ang="5400000" scaled="1"/>
                </a:gradFill>
                <a:latin typeface="a드림고딕3" panose="02020600000000000000" pitchFamily="18" charset="-127"/>
                <a:ea typeface="a드림고딕3" panose="02020600000000000000" pitchFamily="18" charset="-127"/>
                <a:cs typeface="+mn-cs"/>
              </a:defRPr>
            </a:lvl5pPr>
          </a:lstStyle>
          <a:p>
            <a:pPr lvl="0"/>
            <a:r>
              <a:rPr lang="ko-KR" altLang="en-US" dirty="0"/>
              <a:t>숫자</a:t>
            </a:r>
          </a:p>
        </p:txBody>
      </p:sp>
      <p:sp>
        <p:nvSpPr>
          <p:cNvPr id="22" name="텍스트 개체 틀 3"/>
          <p:cNvSpPr>
            <a:spLocks noGrp="1"/>
          </p:cNvSpPr>
          <p:nvPr>
            <p:ph type="body" sz="quarter" idx="11" hasCustomPrompt="1"/>
          </p:nvPr>
        </p:nvSpPr>
        <p:spPr>
          <a:xfrm>
            <a:off x="808217" y="380922"/>
            <a:ext cx="1519226" cy="273323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 defTabSz="914400" rtl="0" eaLnBrk="1" latinLnBrk="1" hangingPunct="1">
              <a:buNone/>
              <a:defRPr lang="ko-KR" altLang="en-US" sz="1800" b="1" kern="1200" baseline="0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>
              <a:defRPr lang="ko-KR" altLang="en-US" sz="1600" kern="1200" dirty="0" smtClean="0">
                <a:gradFill>
                  <a:gsLst>
                    <a:gs pos="0">
                      <a:srgbClr val="FBB915"/>
                    </a:gs>
                    <a:gs pos="100000">
                      <a:srgbClr val="FDB814"/>
                    </a:gs>
                  </a:gsLst>
                  <a:lin ang="5400000" scaled="1"/>
                </a:gradFill>
                <a:latin typeface="a드림고딕3" panose="02020600000000000000" pitchFamily="18" charset="-127"/>
                <a:ea typeface="a드림고딕3" panose="02020600000000000000" pitchFamily="18" charset="-127"/>
                <a:cs typeface="+mn-cs"/>
              </a:defRPr>
            </a:lvl2pPr>
            <a:lvl3pPr>
              <a:defRPr lang="ko-KR" altLang="en-US" sz="1600" kern="1200" dirty="0" smtClean="0">
                <a:gradFill>
                  <a:gsLst>
                    <a:gs pos="0">
                      <a:srgbClr val="FBB915"/>
                    </a:gs>
                    <a:gs pos="100000">
                      <a:srgbClr val="FDB814"/>
                    </a:gs>
                  </a:gsLst>
                  <a:lin ang="5400000" scaled="1"/>
                </a:gradFill>
                <a:latin typeface="a드림고딕3" panose="02020600000000000000" pitchFamily="18" charset="-127"/>
                <a:ea typeface="a드림고딕3" panose="02020600000000000000" pitchFamily="18" charset="-127"/>
                <a:cs typeface="+mn-cs"/>
              </a:defRPr>
            </a:lvl3pPr>
            <a:lvl4pPr>
              <a:defRPr lang="ko-KR" altLang="en-US" sz="1600" kern="1200" dirty="0" smtClean="0">
                <a:gradFill>
                  <a:gsLst>
                    <a:gs pos="0">
                      <a:srgbClr val="FBB915"/>
                    </a:gs>
                    <a:gs pos="100000">
                      <a:srgbClr val="FDB814"/>
                    </a:gs>
                  </a:gsLst>
                  <a:lin ang="5400000" scaled="1"/>
                </a:gradFill>
                <a:latin typeface="a드림고딕3" panose="02020600000000000000" pitchFamily="18" charset="-127"/>
                <a:ea typeface="a드림고딕3" panose="02020600000000000000" pitchFamily="18" charset="-127"/>
                <a:cs typeface="+mn-cs"/>
              </a:defRPr>
            </a:lvl4pPr>
            <a:lvl5pPr>
              <a:defRPr lang="ko-KR" altLang="en-US" sz="1600" kern="1200" dirty="0">
                <a:gradFill>
                  <a:gsLst>
                    <a:gs pos="0">
                      <a:srgbClr val="FBB915"/>
                    </a:gs>
                    <a:gs pos="100000">
                      <a:srgbClr val="FDB814"/>
                    </a:gs>
                  </a:gsLst>
                  <a:lin ang="5400000" scaled="1"/>
                </a:gradFill>
                <a:latin typeface="a드림고딕3" panose="02020600000000000000" pitchFamily="18" charset="-127"/>
                <a:ea typeface="a드림고딕3" panose="02020600000000000000" pitchFamily="18" charset="-127"/>
                <a:cs typeface="+mn-cs"/>
              </a:defRPr>
            </a:lvl5pPr>
          </a:lstStyle>
          <a:p>
            <a:pPr lvl="0"/>
            <a:r>
              <a:rPr lang="ko-KR" altLang="en-US" dirty="0"/>
              <a:t>제목을 쓰는 곳</a:t>
            </a:r>
          </a:p>
        </p:txBody>
      </p:sp>
      <p:sp>
        <p:nvSpPr>
          <p:cNvPr id="23" name="텍스트 개체 틀 3"/>
          <p:cNvSpPr>
            <a:spLocks noGrp="1"/>
          </p:cNvSpPr>
          <p:nvPr>
            <p:ph type="body" sz="quarter" idx="12" hasCustomPrompt="1"/>
          </p:nvPr>
        </p:nvSpPr>
        <p:spPr>
          <a:xfrm>
            <a:off x="2416473" y="427129"/>
            <a:ext cx="1534418" cy="180909"/>
          </a:xfrm>
          <a:prstGeom prst="rect">
            <a:avLst/>
          </a:prstGeom>
        </p:spPr>
        <p:txBody>
          <a:bodyPr lIns="0" tIns="0" rIns="0" bIns="0" anchor="ctr"/>
          <a:lstStyle>
            <a:lvl1pPr marL="171450" indent="-171450" algn="l" defTabSz="914400" rtl="0" eaLnBrk="1" latinLnBrk="1" hangingPunct="1">
              <a:buFont typeface="a드림고딕3" panose="02020600000000000000" pitchFamily="18" charset="-127"/>
              <a:buChar char="▶"/>
              <a:defRPr lang="ko-KR" altLang="en-US" sz="1100" kern="1200" baseline="0" dirty="0">
                <a:solidFill>
                  <a:schemeClr val="bg1">
                    <a:lumMod val="6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>
              <a:defRPr lang="ko-KR" altLang="en-US" sz="1600" kern="1200" dirty="0" smtClean="0">
                <a:gradFill>
                  <a:gsLst>
                    <a:gs pos="0">
                      <a:srgbClr val="FBB915"/>
                    </a:gs>
                    <a:gs pos="100000">
                      <a:srgbClr val="FDB814"/>
                    </a:gs>
                  </a:gsLst>
                  <a:lin ang="5400000" scaled="1"/>
                </a:gradFill>
                <a:latin typeface="a드림고딕3" panose="02020600000000000000" pitchFamily="18" charset="-127"/>
                <a:ea typeface="a드림고딕3" panose="02020600000000000000" pitchFamily="18" charset="-127"/>
                <a:cs typeface="+mn-cs"/>
              </a:defRPr>
            </a:lvl2pPr>
            <a:lvl3pPr>
              <a:defRPr lang="ko-KR" altLang="en-US" sz="1600" kern="1200" dirty="0" smtClean="0">
                <a:gradFill>
                  <a:gsLst>
                    <a:gs pos="0">
                      <a:srgbClr val="FBB915"/>
                    </a:gs>
                    <a:gs pos="100000">
                      <a:srgbClr val="FDB814"/>
                    </a:gs>
                  </a:gsLst>
                  <a:lin ang="5400000" scaled="1"/>
                </a:gradFill>
                <a:latin typeface="a드림고딕3" panose="02020600000000000000" pitchFamily="18" charset="-127"/>
                <a:ea typeface="a드림고딕3" panose="02020600000000000000" pitchFamily="18" charset="-127"/>
                <a:cs typeface="+mn-cs"/>
              </a:defRPr>
            </a:lvl3pPr>
            <a:lvl4pPr>
              <a:defRPr lang="ko-KR" altLang="en-US" sz="1600" kern="1200" dirty="0" smtClean="0">
                <a:gradFill>
                  <a:gsLst>
                    <a:gs pos="0">
                      <a:srgbClr val="FBB915"/>
                    </a:gs>
                    <a:gs pos="100000">
                      <a:srgbClr val="FDB814"/>
                    </a:gs>
                  </a:gsLst>
                  <a:lin ang="5400000" scaled="1"/>
                </a:gradFill>
                <a:latin typeface="a드림고딕3" panose="02020600000000000000" pitchFamily="18" charset="-127"/>
                <a:ea typeface="a드림고딕3" panose="02020600000000000000" pitchFamily="18" charset="-127"/>
                <a:cs typeface="+mn-cs"/>
              </a:defRPr>
            </a:lvl4pPr>
            <a:lvl5pPr>
              <a:defRPr lang="ko-KR" altLang="en-US" sz="1600" kern="1200" dirty="0">
                <a:gradFill>
                  <a:gsLst>
                    <a:gs pos="0">
                      <a:srgbClr val="FBB915"/>
                    </a:gs>
                    <a:gs pos="100000">
                      <a:srgbClr val="FDB814"/>
                    </a:gs>
                  </a:gsLst>
                  <a:lin ang="5400000" scaled="1"/>
                </a:gradFill>
                <a:latin typeface="a드림고딕3" panose="02020600000000000000" pitchFamily="18" charset="-127"/>
                <a:ea typeface="a드림고딕3" panose="02020600000000000000" pitchFamily="18" charset="-127"/>
                <a:cs typeface="+mn-cs"/>
              </a:defRPr>
            </a:lvl5pPr>
          </a:lstStyle>
          <a:p>
            <a:pPr lvl="0"/>
            <a:r>
              <a:rPr lang="ko-KR" altLang="en-US" dirty="0"/>
              <a:t>부제목을 쓰는 곳</a:t>
            </a:r>
          </a:p>
        </p:txBody>
      </p:sp>
      <p:sp>
        <p:nvSpPr>
          <p:cNvPr id="26" name="텍스트 개체 틀 3"/>
          <p:cNvSpPr>
            <a:spLocks noGrp="1"/>
          </p:cNvSpPr>
          <p:nvPr>
            <p:ph type="body" sz="quarter" idx="13" hasCustomPrompt="1"/>
          </p:nvPr>
        </p:nvSpPr>
        <p:spPr>
          <a:xfrm>
            <a:off x="863406" y="5927504"/>
            <a:ext cx="7417188" cy="381816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 defTabSz="914400" rtl="0" eaLnBrk="1" latinLnBrk="1" hangingPunct="1">
              <a:buNone/>
              <a:defRPr lang="ko-KR" altLang="en-US" sz="3200" kern="1200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손글씨 붓" panose="03060600000000000000" pitchFamily="66" charset="-127"/>
                <a:ea typeface="나눔손글씨 붓" panose="03060600000000000000" pitchFamily="66" charset="-127"/>
                <a:cs typeface="+mn-cs"/>
              </a:defRPr>
            </a:lvl1pPr>
            <a:lvl2pPr>
              <a:defRPr lang="ko-KR" altLang="en-US" sz="1600" kern="1200" dirty="0" smtClean="0">
                <a:gradFill>
                  <a:gsLst>
                    <a:gs pos="0">
                      <a:srgbClr val="FBB915"/>
                    </a:gs>
                    <a:gs pos="100000">
                      <a:srgbClr val="FDB814"/>
                    </a:gs>
                  </a:gsLst>
                  <a:lin ang="5400000" scaled="1"/>
                </a:gradFill>
                <a:latin typeface="a드림고딕3" panose="02020600000000000000" pitchFamily="18" charset="-127"/>
                <a:ea typeface="a드림고딕3" panose="02020600000000000000" pitchFamily="18" charset="-127"/>
                <a:cs typeface="+mn-cs"/>
              </a:defRPr>
            </a:lvl2pPr>
            <a:lvl3pPr>
              <a:defRPr lang="ko-KR" altLang="en-US" sz="1600" kern="1200" dirty="0" smtClean="0">
                <a:gradFill>
                  <a:gsLst>
                    <a:gs pos="0">
                      <a:srgbClr val="FBB915"/>
                    </a:gs>
                    <a:gs pos="100000">
                      <a:srgbClr val="FDB814"/>
                    </a:gs>
                  </a:gsLst>
                  <a:lin ang="5400000" scaled="1"/>
                </a:gradFill>
                <a:latin typeface="a드림고딕3" panose="02020600000000000000" pitchFamily="18" charset="-127"/>
                <a:ea typeface="a드림고딕3" panose="02020600000000000000" pitchFamily="18" charset="-127"/>
                <a:cs typeface="+mn-cs"/>
              </a:defRPr>
            </a:lvl3pPr>
            <a:lvl4pPr>
              <a:defRPr lang="ko-KR" altLang="en-US" sz="1600" kern="1200" dirty="0" smtClean="0">
                <a:gradFill>
                  <a:gsLst>
                    <a:gs pos="0">
                      <a:srgbClr val="FBB915"/>
                    </a:gs>
                    <a:gs pos="100000">
                      <a:srgbClr val="FDB814"/>
                    </a:gs>
                  </a:gsLst>
                  <a:lin ang="5400000" scaled="1"/>
                </a:gradFill>
                <a:latin typeface="a드림고딕3" panose="02020600000000000000" pitchFamily="18" charset="-127"/>
                <a:ea typeface="a드림고딕3" panose="02020600000000000000" pitchFamily="18" charset="-127"/>
                <a:cs typeface="+mn-cs"/>
              </a:defRPr>
            </a:lvl4pPr>
            <a:lvl5pPr>
              <a:defRPr lang="ko-KR" altLang="en-US" sz="1600" kern="1200" dirty="0">
                <a:gradFill>
                  <a:gsLst>
                    <a:gs pos="0">
                      <a:srgbClr val="FBB915"/>
                    </a:gs>
                    <a:gs pos="100000">
                      <a:srgbClr val="FDB814"/>
                    </a:gs>
                  </a:gsLst>
                  <a:lin ang="5400000" scaled="1"/>
                </a:gradFill>
                <a:latin typeface="a드림고딕3" panose="02020600000000000000" pitchFamily="18" charset="-127"/>
                <a:ea typeface="a드림고딕3" panose="02020600000000000000" pitchFamily="18" charset="-127"/>
                <a:cs typeface="+mn-cs"/>
              </a:defRPr>
            </a:lvl5pPr>
          </a:lstStyle>
          <a:p>
            <a:pPr lvl="0"/>
            <a:r>
              <a:rPr lang="ko-KR" altLang="en-US" dirty="0"/>
              <a:t>헤드 메시지를 쓰는 곳</a:t>
            </a:r>
          </a:p>
        </p:txBody>
      </p:sp>
    </p:spTree>
    <p:extLst>
      <p:ext uri="{BB962C8B-B14F-4D97-AF65-F5344CB8AC3E}">
        <p14:creationId xmlns:p14="http://schemas.microsoft.com/office/powerpoint/2010/main" val="11930037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205" userDrawn="1">
          <p15:clr>
            <a:srgbClr val="FBAE40"/>
          </p15:clr>
        </p15:guide>
        <p15:guide id="2" pos="2880" userDrawn="1">
          <p15:clr>
            <a:srgbClr val="FBAE40"/>
          </p15:clr>
        </p15:guide>
        <p15:guide id="3" orient="horz" pos="391" userDrawn="1">
          <p15:clr>
            <a:srgbClr val="FBAE40"/>
          </p15:clr>
        </p15:guide>
        <p15:guide id="4" orient="horz" pos="255" userDrawn="1">
          <p15:clr>
            <a:srgbClr val="FBAE40"/>
          </p15:clr>
        </p15:guide>
        <p15:guide id="6" pos="295" userDrawn="1">
          <p15:clr>
            <a:srgbClr val="FBAE40"/>
          </p15:clr>
        </p15:guide>
        <p15:guide id="8" orient="horz" pos="572" userDrawn="1">
          <p15:clr>
            <a:srgbClr val="FBAE40"/>
          </p15:clr>
        </p15:guide>
        <p15:guide id="9" pos="5465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 userDrawn="1"/>
        </p:nvSpPr>
        <p:spPr>
          <a:xfrm>
            <a:off x="-5590" y="5151350"/>
            <a:ext cx="9149590" cy="1706650"/>
          </a:xfrm>
          <a:prstGeom prst="rect">
            <a:avLst/>
          </a:prstGeom>
          <a:pattFill prst="wdUpDiag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/>
          <a:p>
            <a:pPr algn="ctr"/>
            <a:endParaRPr lang="ko-KR" altLang="en-US" sz="1100" dirty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334430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182251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70" r:id="rId2"/>
    <p:sldLayoutId id="2147483668" r:id="rId3"/>
    <p:sldLayoutId id="2147483671" r:id="rId4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m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mp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mp"/><Relationship Id="rId2" Type="http://schemas.openxmlformats.org/officeDocument/2006/relationships/image" Target="../media/image19.tmp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m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m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m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mp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m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m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m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413412" y="2424373"/>
            <a:ext cx="5191036" cy="584775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3200" dirty="0">
                <a:gradFill>
                  <a:gsLst>
                    <a:gs pos="0">
                      <a:srgbClr val="FFC000"/>
                    </a:gs>
                    <a:gs pos="100000">
                      <a:srgbClr val="FFC000"/>
                    </a:gs>
                  </a:gsLst>
                  <a:lin ang="5400000" scaled="1"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Team Project: </a:t>
            </a:r>
            <a:r>
              <a:rPr lang="en-US" altLang="ko-KR" sz="3200" dirty="0" err="1">
                <a:gradFill>
                  <a:gsLst>
                    <a:gs pos="0">
                      <a:srgbClr val="FFC000"/>
                    </a:gs>
                    <a:gs pos="100000">
                      <a:srgbClr val="FFC000"/>
                    </a:gs>
                  </a:gsLst>
                  <a:lin ang="5400000" scaled="1"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DanDog</a:t>
            </a:r>
            <a:endParaRPr lang="en-US" altLang="ko-KR" sz="3200" dirty="0">
              <a:gradFill>
                <a:gsLst>
                  <a:gs pos="0">
                    <a:srgbClr val="FFC000"/>
                  </a:gs>
                  <a:gs pos="100000">
                    <a:srgbClr val="FFC000"/>
                  </a:gs>
                </a:gsLst>
                <a:lin ang="5400000" scaled="1"/>
              </a:gra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727285" y="3268733"/>
            <a:ext cx="877163" cy="1585049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ko-KR" altLang="en-US" sz="1800" b="1" dirty="0" err="1"/>
              <a:t>연제승</a:t>
            </a:r>
            <a:endParaRPr lang="en-US" altLang="ko-KR" sz="1800" b="1" dirty="0"/>
          </a:p>
          <a:p>
            <a:pPr>
              <a:lnSpc>
                <a:spcPct val="100000"/>
              </a:lnSpc>
            </a:pPr>
            <a:r>
              <a:rPr lang="ko-KR" altLang="en-US" sz="1800" b="1" dirty="0"/>
              <a:t>신혜진</a:t>
            </a:r>
            <a:endParaRPr lang="en-US" altLang="ko-KR" sz="1800" b="1" dirty="0"/>
          </a:p>
          <a:p>
            <a:pPr>
              <a:lnSpc>
                <a:spcPct val="100000"/>
              </a:lnSpc>
            </a:pPr>
            <a:r>
              <a:rPr lang="ko-KR" altLang="en-US" sz="1800" b="1" dirty="0" err="1"/>
              <a:t>남우리</a:t>
            </a:r>
            <a:endParaRPr lang="en-US" altLang="ko-KR" sz="1800" b="1" dirty="0"/>
          </a:p>
          <a:p>
            <a:pPr>
              <a:lnSpc>
                <a:spcPct val="100000"/>
              </a:lnSpc>
            </a:pPr>
            <a:r>
              <a:rPr lang="ko-KR" altLang="en-US" sz="1800" b="1" dirty="0"/>
              <a:t>설수현</a:t>
            </a:r>
            <a:endParaRPr lang="en-US" altLang="ko-KR" sz="18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3371512" y="6237312"/>
            <a:ext cx="5133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050" spc="-150" dirty="0">
                <a:gradFill>
                  <a:gsLst>
                    <a:gs pos="0">
                      <a:schemeClr val="bg1">
                        <a:lumMod val="8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ever since the 1500s, when an unknown printer took a galley of type and scrambled it o make a type specimen</a:t>
            </a:r>
            <a:endParaRPr lang="ko-KR" altLang="en-US" sz="1050" spc="-150" dirty="0">
              <a:gradFill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>
                      <a:lumMod val="85000"/>
                    </a:schemeClr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000143" y="2060848"/>
            <a:ext cx="510076" cy="461665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2400" dirty="0"/>
              <a:t>I4</a:t>
            </a:r>
            <a:endParaRPr lang="en-US" altLang="ko-KR" sz="2400" b="1" dirty="0"/>
          </a:p>
        </p:txBody>
      </p:sp>
    </p:spTree>
    <p:extLst>
      <p:ext uri="{BB962C8B-B14F-4D97-AF65-F5344CB8AC3E}">
        <p14:creationId xmlns:p14="http://schemas.microsoft.com/office/powerpoint/2010/main" val="3308711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err="1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플로우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 차트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412776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3" name="텍스트 개체 틀 1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04</a:t>
            </a:r>
            <a:endParaRPr lang="ko-KR" altLang="en-US" dirty="0"/>
          </a:p>
        </p:txBody>
      </p:sp>
      <p:sp>
        <p:nvSpPr>
          <p:cNvPr id="23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080" y="1552740"/>
            <a:ext cx="6954138" cy="4785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838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err="1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플로우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 차트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412776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3" name="텍스트 개체 틀 1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04</a:t>
            </a:r>
            <a:endParaRPr lang="ko-KR" altLang="en-US" dirty="0"/>
          </a:p>
        </p:txBody>
      </p:sp>
      <p:sp>
        <p:nvSpPr>
          <p:cNvPr id="23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0806" y="1608381"/>
            <a:ext cx="6192688" cy="4667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677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66841" y="2970287"/>
            <a:ext cx="5610318" cy="1205458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3200" dirty="0">
                <a:gradFill>
                  <a:gsLst>
                    <a:gs pos="0">
                      <a:srgbClr val="FFC000"/>
                    </a:gs>
                    <a:gs pos="100000">
                      <a:srgbClr val="FFC000"/>
                    </a:gs>
                  </a:gsLst>
                  <a:lin ang="5400000" scaled="1"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HTML/CSS Team Project</a:t>
            </a:r>
          </a:p>
          <a:p>
            <a:pPr>
              <a:lnSpc>
                <a:spcPct val="100000"/>
              </a:lnSpc>
            </a:pPr>
            <a:endParaRPr lang="en-US" altLang="ko-KR" sz="3200" dirty="0">
              <a:gradFill>
                <a:gsLst>
                  <a:gs pos="0">
                    <a:srgbClr val="FFC000"/>
                  </a:gs>
                  <a:gs pos="100000">
                    <a:srgbClr val="FFC000"/>
                  </a:gs>
                </a:gsLst>
                <a:lin ang="5400000" scaled="1"/>
              </a:gra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578768" y="3635732"/>
            <a:ext cx="3975768" cy="369332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ko-KR" sz="1800" b="1" dirty="0"/>
              <a:t>05-06 </a:t>
            </a:r>
            <a:r>
              <a:rPr lang="ko-KR" altLang="en-US" sz="1800" dirty="0"/>
              <a:t>와이어프레임 및 페이지 소개</a:t>
            </a:r>
            <a:endParaRPr lang="en-US" altLang="ko-KR" sz="1800" dirty="0"/>
          </a:p>
        </p:txBody>
      </p:sp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48" y="5157192"/>
            <a:ext cx="9144000" cy="1700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538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와이어 프레임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메인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412776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056" y="1579492"/>
            <a:ext cx="2899861" cy="463511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5" r="11363" b="50943"/>
          <a:stretch/>
        </p:blipFill>
        <p:spPr>
          <a:xfrm>
            <a:off x="3574152" y="1589065"/>
            <a:ext cx="5081649" cy="4549092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49" t="50503" r="5641" b="1337"/>
          <a:stretch/>
        </p:blipFill>
        <p:spPr>
          <a:xfrm>
            <a:off x="3568917" y="1660787"/>
            <a:ext cx="5184575" cy="459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218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디자인 시안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메인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412776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755" y="1677695"/>
            <a:ext cx="8135429" cy="4438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126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디자인 시안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메인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412776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393" y="1415968"/>
            <a:ext cx="7109513" cy="4878364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1" t="52754" r="45244" b="813"/>
          <a:stretch/>
        </p:blipFill>
        <p:spPr>
          <a:xfrm>
            <a:off x="4716016" y="1741341"/>
            <a:ext cx="1728192" cy="288032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0" t="98" r="7546" b="48863"/>
          <a:stretch/>
        </p:blipFill>
        <p:spPr>
          <a:xfrm>
            <a:off x="1475656" y="1556792"/>
            <a:ext cx="3024336" cy="324941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24867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디자인 시안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메인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412776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3755" y="1456273"/>
            <a:ext cx="6326787" cy="4881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503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디자인 시안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메인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412776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552" y="1301471"/>
            <a:ext cx="6999193" cy="519116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2" r="4193"/>
          <a:stretch/>
        </p:blipFill>
        <p:spPr>
          <a:xfrm>
            <a:off x="5508103" y="1556792"/>
            <a:ext cx="2592289" cy="265784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56935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디자인 시안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메인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412776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541" y="1585047"/>
            <a:ext cx="7641216" cy="4624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217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와이어 프레임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서브페이지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593755" y="1412776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4861" y="1442977"/>
            <a:ext cx="5184576" cy="4908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372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588224" y="2132856"/>
            <a:ext cx="2042547" cy="431400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spcBef>
                <a:spcPts val="1000"/>
              </a:spcBef>
            </a:pPr>
            <a:r>
              <a:rPr lang="en-US" altLang="ko-KR" sz="1400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01</a:t>
            </a:r>
            <a:r>
              <a:rPr lang="en-US" altLang="ko-KR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ko-KR" altLang="en-US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역할 분담</a:t>
            </a:r>
            <a:endParaRPr lang="en-US" altLang="ko-KR" dirty="0">
              <a:gradFill>
                <a:gsLst>
                  <a:gs pos="0">
                    <a:srgbClr val="766C62"/>
                  </a:gs>
                  <a:gs pos="100000">
                    <a:srgbClr val="766C62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  <a:spcBef>
                <a:spcPts val="1000"/>
              </a:spcBef>
            </a:pPr>
            <a:r>
              <a:rPr lang="en-US" altLang="ko-KR" sz="1400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02 </a:t>
            </a:r>
            <a:r>
              <a:rPr lang="en-US" altLang="ko-KR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소개</a:t>
            </a:r>
          </a:p>
          <a:p>
            <a:pPr>
              <a:lnSpc>
                <a:spcPct val="150000"/>
              </a:lnSpc>
              <a:spcBef>
                <a:spcPts val="1000"/>
              </a:spcBef>
            </a:pPr>
            <a:r>
              <a:rPr lang="en-US" altLang="ko-KR" sz="1400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03</a:t>
            </a:r>
            <a:r>
              <a:rPr lang="en-US" altLang="ko-KR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ko-KR" altLang="en-US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기획 의도</a:t>
            </a:r>
          </a:p>
          <a:p>
            <a:pPr>
              <a:lnSpc>
                <a:spcPct val="150000"/>
              </a:lnSpc>
              <a:spcBef>
                <a:spcPts val="1000"/>
              </a:spcBef>
            </a:pPr>
            <a:r>
              <a:rPr lang="en-US" altLang="ko-KR" sz="1400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04</a:t>
            </a:r>
            <a:r>
              <a:rPr lang="en-US" altLang="ko-KR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ko-KR" altLang="en-US" dirty="0" err="1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플로우</a:t>
            </a:r>
            <a:r>
              <a:rPr lang="ko-KR" altLang="en-US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 차트</a:t>
            </a:r>
            <a:endParaRPr lang="en-US" altLang="ko-KR" dirty="0">
              <a:gradFill>
                <a:gsLst>
                  <a:gs pos="0">
                    <a:srgbClr val="766C62"/>
                  </a:gs>
                  <a:gs pos="100000">
                    <a:srgbClr val="766C62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  <a:spcBef>
                <a:spcPts val="1000"/>
              </a:spcBef>
            </a:pPr>
            <a:r>
              <a:rPr lang="en-US" altLang="ko-KR" sz="1400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05</a:t>
            </a:r>
            <a:r>
              <a:rPr lang="en-US" altLang="ko-KR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ko-KR" altLang="en-US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와이어프레임</a:t>
            </a:r>
            <a:endParaRPr lang="en-US" altLang="ko-KR" dirty="0">
              <a:gradFill>
                <a:gsLst>
                  <a:gs pos="0">
                    <a:srgbClr val="766C62"/>
                  </a:gs>
                  <a:gs pos="100000">
                    <a:srgbClr val="766C62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  <a:spcBef>
                <a:spcPts val="1000"/>
              </a:spcBef>
            </a:pPr>
            <a:r>
              <a:rPr lang="en-US" altLang="ko-KR" sz="1400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06</a:t>
            </a:r>
            <a:r>
              <a:rPr lang="en-US" altLang="ko-KR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ko-KR" altLang="en-US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페이지 소개</a:t>
            </a:r>
            <a:endParaRPr lang="en-US" altLang="ko-KR" dirty="0">
              <a:gradFill>
                <a:gsLst>
                  <a:gs pos="0">
                    <a:srgbClr val="766C62"/>
                  </a:gs>
                  <a:gs pos="100000">
                    <a:srgbClr val="766C62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  <a:spcBef>
                <a:spcPts val="1000"/>
              </a:spcBef>
            </a:pPr>
            <a:r>
              <a:rPr lang="en-US" altLang="ko-KR" sz="1400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07</a:t>
            </a:r>
            <a:r>
              <a:rPr lang="en-US" altLang="ko-KR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ko-KR" altLang="en-US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후기</a:t>
            </a:r>
            <a:endParaRPr lang="en-US" altLang="ko-KR" dirty="0">
              <a:gradFill>
                <a:gsLst>
                  <a:gs pos="0">
                    <a:srgbClr val="766C62"/>
                  </a:gs>
                  <a:gs pos="100000">
                    <a:srgbClr val="766C62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  <a:spcBef>
                <a:spcPts val="1000"/>
              </a:spcBef>
            </a:pPr>
            <a:r>
              <a:rPr lang="en-US" altLang="ko-KR" sz="1400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08</a:t>
            </a:r>
            <a:r>
              <a:rPr lang="en-US" altLang="ko-KR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en-US" altLang="ko-KR" dirty="0" err="1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QnA</a:t>
            </a:r>
            <a:endParaRPr lang="en-US" altLang="ko-KR" dirty="0">
              <a:gradFill>
                <a:gsLst>
                  <a:gs pos="0">
                    <a:srgbClr val="766C62"/>
                  </a:gs>
                  <a:gs pos="100000">
                    <a:srgbClr val="766C62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3045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디자인 시안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서브페이지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593755" y="1412776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8389" y="1412776"/>
            <a:ext cx="6077521" cy="4945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16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와이어 프레임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커뮤니티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412776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42" b="3271"/>
          <a:stretch/>
        </p:blipFill>
        <p:spPr>
          <a:xfrm>
            <a:off x="2226334" y="1450459"/>
            <a:ext cx="4781629" cy="4893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822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디자인 시안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커뮤니티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412776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011" y="1509243"/>
            <a:ext cx="6702276" cy="479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986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와이어 프레임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회원가입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412776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913" y="1499782"/>
            <a:ext cx="7144474" cy="4749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888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디자인 시안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회원가입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412776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056" y="1556793"/>
            <a:ext cx="7896188" cy="4438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606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디자인 시안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회원가입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412776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971" y="1533993"/>
            <a:ext cx="5612684" cy="4760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175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디자인 시안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회원가입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412776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8" name="그림 7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696" y="1522178"/>
            <a:ext cx="5616624" cy="4787142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4947689" y="4221088"/>
            <a:ext cx="3768156" cy="2469814"/>
            <a:chOff x="4872388" y="4149080"/>
            <a:chExt cx="3768156" cy="2469814"/>
          </a:xfrm>
        </p:grpSpPr>
        <p:cxnSp>
          <p:nvCxnSpPr>
            <p:cNvPr id="12" name="직선 화살표 연결선 11"/>
            <p:cNvCxnSpPr/>
            <p:nvPr/>
          </p:nvCxnSpPr>
          <p:spPr>
            <a:xfrm>
              <a:off x="6876256" y="4149080"/>
              <a:ext cx="0" cy="288032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" name="그림 12" descr="화면 캡처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72388" y="4465662"/>
              <a:ext cx="3768156" cy="2153232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1375060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와이어 프레임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장바구니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412776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3508" y="1634520"/>
            <a:ext cx="6407282" cy="4525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447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디자인 시안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장바구니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412776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1626757"/>
            <a:ext cx="6567240" cy="4540587"/>
          </a:xfrm>
          <a:prstGeom prst="rect">
            <a:avLst/>
          </a:prstGeom>
        </p:spPr>
      </p:pic>
      <p:grpSp>
        <p:nvGrpSpPr>
          <p:cNvPr id="11" name="그룹 10"/>
          <p:cNvGrpSpPr/>
          <p:nvPr/>
        </p:nvGrpSpPr>
        <p:grpSpPr>
          <a:xfrm>
            <a:off x="3275856" y="2204864"/>
            <a:ext cx="2393718" cy="876422"/>
            <a:chOff x="3275856" y="2204864"/>
            <a:chExt cx="2393718" cy="876422"/>
          </a:xfrm>
        </p:grpSpPr>
        <p:pic>
          <p:nvPicPr>
            <p:cNvPr id="8" name="그림 7" descr="화면 캡처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92887" y="2204864"/>
              <a:ext cx="1876687" cy="876422"/>
            </a:xfrm>
            <a:prstGeom prst="rect">
              <a:avLst/>
            </a:prstGeom>
          </p:spPr>
        </p:pic>
        <p:cxnSp>
          <p:nvCxnSpPr>
            <p:cNvPr id="10" name="꺾인 연결선 9"/>
            <p:cNvCxnSpPr/>
            <p:nvPr/>
          </p:nvCxnSpPr>
          <p:spPr>
            <a:xfrm flipV="1">
              <a:off x="3275856" y="2564904"/>
              <a:ext cx="432048" cy="360040"/>
            </a:xfrm>
            <a:prstGeom prst="bentConnector3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41897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와이어 프레임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결제페이지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477333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18023B4-A11A-632B-05D7-993B0C170C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1410" y="1628800"/>
            <a:ext cx="6581180" cy="4665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630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66841" y="2970287"/>
            <a:ext cx="5610318" cy="1205458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3200" dirty="0">
                <a:gradFill>
                  <a:gsLst>
                    <a:gs pos="0">
                      <a:srgbClr val="FFC000"/>
                    </a:gs>
                    <a:gs pos="100000">
                      <a:srgbClr val="FFC000"/>
                    </a:gs>
                  </a:gsLst>
                  <a:lin ang="5400000" scaled="1"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HTML/CSS Team Project</a:t>
            </a:r>
          </a:p>
          <a:p>
            <a:pPr>
              <a:lnSpc>
                <a:spcPct val="100000"/>
              </a:lnSpc>
            </a:pPr>
            <a:endParaRPr lang="en-US" altLang="ko-KR" sz="3200" dirty="0">
              <a:gradFill>
                <a:gsLst>
                  <a:gs pos="0">
                    <a:srgbClr val="FFC000"/>
                  </a:gs>
                  <a:gs pos="100000">
                    <a:srgbClr val="FFC000"/>
                  </a:gs>
                </a:gsLst>
                <a:lin ang="5400000" scaled="1"/>
              </a:gra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635896" y="3573016"/>
            <a:ext cx="1566454" cy="369332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1800" b="1" dirty="0"/>
              <a:t>01 </a:t>
            </a:r>
            <a:r>
              <a:rPr lang="ko-KR" altLang="en-US" sz="1800" dirty="0"/>
              <a:t>역할 분담</a:t>
            </a:r>
            <a:endParaRPr lang="en-US" altLang="ko-KR" sz="1800" b="1" dirty="0"/>
          </a:p>
        </p:txBody>
      </p:sp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48" y="5157192"/>
            <a:ext cx="9144000" cy="1700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836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디자인 시안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결제페이지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353474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0EC4045-3550-6B13-67E4-141BFF82AE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7473" y="1499782"/>
            <a:ext cx="4569054" cy="479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736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와이어 프레임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상세페이지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477333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49DAA2E-53F7-3C2B-A481-ED2C362FA0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0571" y="1564338"/>
            <a:ext cx="4102858" cy="4735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161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디자인 시안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상세페이지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353474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2424703-4E23-0B97-5319-BC088CA90C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055" y="1440480"/>
            <a:ext cx="7881189" cy="479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686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디자인 시안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상세페이지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353474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52D314A-7647-2361-14B2-D90C5BE881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242" y="1440480"/>
            <a:ext cx="7239516" cy="479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9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디자인 시안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상세페이지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353474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306D929-E22F-E73E-1CE7-598B5DA855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286" y="1440480"/>
            <a:ext cx="6279428" cy="479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5635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와이어 프레임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400" b="1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로그인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477333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519" y="1564339"/>
            <a:ext cx="7896188" cy="4441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415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디자인 시안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1400" b="1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로그인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353474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55" y="1537673"/>
            <a:ext cx="7947390" cy="4542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95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와이어 프레임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400" b="1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게시판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477333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056" y="1700808"/>
            <a:ext cx="7896188" cy="4441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392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디자인 시안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1400" b="1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게시판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353474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3444" y="1436915"/>
            <a:ext cx="6547491" cy="4786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341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66841" y="2970287"/>
            <a:ext cx="5610318" cy="1205458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3200" dirty="0">
                <a:gradFill>
                  <a:gsLst>
                    <a:gs pos="0">
                      <a:srgbClr val="FFC000"/>
                    </a:gs>
                    <a:gs pos="100000">
                      <a:srgbClr val="FFC000"/>
                    </a:gs>
                  </a:gsLst>
                  <a:lin ang="5400000" scaled="1"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HTML/CSS Team Project</a:t>
            </a:r>
          </a:p>
          <a:p>
            <a:pPr>
              <a:lnSpc>
                <a:spcPct val="100000"/>
              </a:lnSpc>
            </a:pPr>
            <a:endParaRPr lang="en-US" altLang="ko-KR" sz="3200" b="1" dirty="0">
              <a:gradFill>
                <a:gsLst>
                  <a:gs pos="0">
                    <a:srgbClr val="FFC000"/>
                  </a:gs>
                  <a:gs pos="100000">
                    <a:srgbClr val="FFC000"/>
                  </a:gs>
                </a:gsLst>
                <a:lin ang="5400000" scaled="1"/>
              </a:gra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552592" y="3645024"/>
            <a:ext cx="2028119" cy="369332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ko-KR" sz="1800" b="1" dirty="0"/>
              <a:t>07 </a:t>
            </a:r>
            <a:r>
              <a:rPr lang="ko-KR" altLang="en-US" sz="1800" dirty="0"/>
              <a:t>프로젝트 후기</a:t>
            </a:r>
            <a:endParaRPr lang="en-US" altLang="ko-KR" sz="1800" dirty="0"/>
          </a:p>
        </p:txBody>
      </p:sp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48" y="5157192"/>
            <a:ext cx="9144000" cy="1700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2941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593755" y="908720"/>
            <a:ext cx="8046789" cy="5400599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3" name="텍스트 개체 틀 1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23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ko-KR" altLang="en-US" dirty="0"/>
              <a:t>역할 분담</a:t>
            </a:r>
          </a:p>
        </p:txBody>
      </p:sp>
      <p:sp>
        <p:nvSpPr>
          <p:cNvPr id="9" name="모서리가 둥근 직사각형 8"/>
          <p:cNvSpPr/>
          <p:nvPr/>
        </p:nvSpPr>
        <p:spPr>
          <a:xfrm>
            <a:off x="1344173" y="1503947"/>
            <a:ext cx="1441276" cy="493539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err="1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연제승</a:t>
            </a:r>
            <a:endParaRPr lang="en-US" altLang="ko-KR" sz="20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275856" y="1371428"/>
            <a:ext cx="4086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1344173" y="2701198"/>
            <a:ext cx="1441276" cy="493539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err="1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남우리</a:t>
            </a:r>
            <a:endParaRPr lang="en-US" altLang="ko-KR" sz="20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1344173" y="3898449"/>
            <a:ext cx="1441276" cy="493539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설수현</a:t>
            </a:r>
            <a:endParaRPr lang="en-US" altLang="ko-KR" sz="20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1344173" y="5095701"/>
            <a:ext cx="1441276" cy="493539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신혜진</a:t>
            </a:r>
            <a:endParaRPr lang="en-US" altLang="ko-KR" sz="20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3573974" y="1394609"/>
            <a:ext cx="4166378" cy="881443"/>
          </a:xfrm>
          <a:ln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lIns="180000"/>
          <a:lstStyle/>
          <a:p>
            <a:r>
              <a:rPr lang="ko-KR" altLang="en-US" dirty="0"/>
              <a:t>결제 페이지</a:t>
            </a:r>
            <a:r>
              <a:rPr lang="en-US" altLang="ko-KR" dirty="0"/>
              <a:t>, </a:t>
            </a:r>
            <a:r>
              <a:rPr lang="ko-KR" altLang="en-US" dirty="0"/>
              <a:t>상품 상세 페이지 </a:t>
            </a:r>
            <a:endParaRPr lang="en-US" altLang="ko-KR" dirty="0"/>
          </a:p>
          <a:p>
            <a:r>
              <a:rPr lang="ko-KR" altLang="en-US" dirty="0"/>
              <a:t>와이어프레임 제작 및 웹사이트 구현</a:t>
            </a:r>
          </a:p>
        </p:txBody>
      </p:sp>
      <p:sp>
        <p:nvSpPr>
          <p:cNvPr id="21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3563888" y="2563655"/>
            <a:ext cx="4166378" cy="881443"/>
          </a:xfrm>
          <a:ln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lIns="180000"/>
          <a:lstStyle/>
          <a:p>
            <a:r>
              <a:rPr lang="ko-KR" altLang="en-US" dirty="0"/>
              <a:t>로그인 페이지</a:t>
            </a:r>
            <a:r>
              <a:rPr lang="en-US" altLang="ko-KR" dirty="0"/>
              <a:t>, </a:t>
            </a:r>
            <a:r>
              <a:rPr lang="ko-KR" altLang="en-US" dirty="0"/>
              <a:t>고객센터 페이지 </a:t>
            </a:r>
            <a:endParaRPr lang="en-US" altLang="ko-KR" dirty="0"/>
          </a:p>
          <a:p>
            <a:r>
              <a:rPr lang="ko-KR" altLang="en-US" dirty="0"/>
              <a:t>와이어프레임 제작 및 웹사이트 구현</a:t>
            </a:r>
          </a:p>
        </p:txBody>
      </p:sp>
      <p:sp>
        <p:nvSpPr>
          <p:cNvPr id="22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3564834" y="3732701"/>
            <a:ext cx="4166378" cy="881443"/>
          </a:xfrm>
          <a:ln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lIns="180000"/>
          <a:lstStyle/>
          <a:p>
            <a:r>
              <a:rPr lang="ko-KR" altLang="en-US" dirty="0"/>
              <a:t>회원가입 페이지</a:t>
            </a:r>
            <a:r>
              <a:rPr lang="en-US" altLang="ko-KR" dirty="0"/>
              <a:t>, </a:t>
            </a:r>
            <a:r>
              <a:rPr lang="ko-KR" altLang="en-US" dirty="0"/>
              <a:t>장바구니 페이지 </a:t>
            </a:r>
            <a:endParaRPr lang="en-US" altLang="ko-KR" dirty="0"/>
          </a:p>
          <a:p>
            <a:r>
              <a:rPr lang="ko-KR" altLang="en-US" dirty="0"/>
              <a:t>와이어프레임 제작 및 웹사이트 구현</a:t>
            </a:r>
          </a:p>
        </p:txBody>
      </p:sp>
      <p:sp>
        <p:nvSpPr>
          <p:cNvPr id="24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3564834" y="4901748"/>
            <a:ext cx="4166378" cy="881443"/>
          </a:xfrm>
          <a:ln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lIns="180000"/>
          <a:lstStyle/>
          <a:p>
            <a:r>
              <a:rPr lang="ko-KR" altLang="en-US" dirty="0"/>
              <a:t>메인 페이지</a:t>
            </a:r>
            <a:r>
              <a:rPr lang="en-US" altLang="ko-KR" dirty="0"/>
              <a:t>, </a:t>
            </a:r>
            <a:r>
              <a:rPr lang="ko-KR" altLang="en-US" dirty="0"/>
              <a:t>서브 화면 페이지 </a:t>
            </a:r>
            <a:endParaRPr lang="en-US" altLang="ko-KR" dirty="0"/>
          </a:p>
          <a:p>
            <a:r>
              <a:rPr lang="ko-KR" altLang="en-US" dirty="0"/>
              <a:t>와이어프레임 제작 및 웹사이트 구현</a:t>
            </a:r>
          </a:p>
        </p:txBody>
      </p:sp>
    </p:spTree>
    <p:extLst>
      <p:ext uri="{BB962C8B-B14F-4D97-AF65-F5344CB8AC3E}">
        <p14:creationId xmlns:p14="http://schemas.microsoft.com/office/powerpoint/2010/main" val="481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457944" y="921494"/>
            <a:ext cx="8046789" cy="5400599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07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ko-KR" altLang="en-US" dirty="0"/>
              <a:t>프로젝트 후기</a:t>
            </a:r>
          </a:p>
        </p:txBody>
      </p:sp>
      <p:sp>
        <p:nvSpPr>
          <p:cNvPr id="15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781177" y="1196751"/>
            <a:ext cx="3835973" cy="2425710"/>
          </a:xfrm>
          <a:ln w="12700" cap="rnd">
            <a:solidFill>
              <a:schemeClr val="accent3">
                <a:lumMod val="60000"/>
                <a:lumOff val="40000"/>
              </a:schemeClr>
            </a:solidFill>
          </a:ln>
          <a:effectLst/>
        </p:spPr>
        <p:txBody>
          <a:bodyPr lIns="180000"/>
          <a:lstStyle/>
          <a:p>
            <a:r>
              <a:rPr lang="ko-KR" altLang="en-US" sz="1600" dirty="0" err="1"/>
              <a:t>연제승</a:t>
            </a:r>
            <a:endParaRPr lang="en-US" altLang="ko-KR" sz="1600" dirty="0"/>
          </a:p>
          <a:p>
            <a:r>
              <a:rPr lang="ko-KR" altLang="en-US" sz="1200" dirty="0"/>
              <a:t>수업 진도가 다 나간 상태에서 한 게 아니라</a:t>
            </a:r>
            <a:endParaRPr lang="en-US" altLang="ko-KR" sz="1200" dirty="0"/>
          </a:p>
          <a:p>
            <a:r>
              <a:rPr lang="en-US" altLang="ko-KR" sz="1200" dirty="0"/>
              <a:t>Grid, </a:t>
            </a:r>
            <a:r>
              <a:rPr lang="ko-KR" altLang="en-US" sz="1200" dirty="0"/>
              <a:t>반응형을 적용시키지 못한점이 아쉽다</a:t>
            </a:r>
            <a:r>
              <a:rPr lang="en-US" altLang="ko-KR" sz="1200" dirty="0" smtClean="0"/>
              <a:t>.</a:t>
            </a:r>
          </a:p>
          <a:p>
            <a:endParaRPr lang="en-US" altLang="ko-KR" sz="1200" dirty="0"/>
          </a:p>
          <a:p>
            <a:r>
              <a:rPr lang="ko-KR" altLang="en-US" sz="1200" dirty="0" smtClean="0"/>
              <a:t>다음 </a:t>
            </a:r>
            <a:r>
              <a:rPr lang="ko-KR" altLang="en-US" sz="1200" err="1" smtClean="0"/>
              <a:t>프로잭트</a:t>
            </a:r>
            <a:r>
              <a:rPr lang="ko-KR" altLang="en-US" sz="1200" smtClean="0"/>
              <a:t> 발표에 </a:t>
            </a:r>
            <a:r>
              <a:rPr lang="ko-KR" altLang="en-US" sz="1200" dirty="0" smtClean="0"/>
              <a:t>수정하여 적용시켜 보겠다</a:t>
            </a:r>
            <a:r>
              <a:rPr lang="en-US" altLang="ko-KR" sz="1200" dirty="0" smtClean="0"/>
              <a:t>.</a:t>
            </a:r>
            <a:endParaRPr lang="en-US" altLang="ko-KR" sz="1200" dirty="0"/>
          </a:p>
        </p:txBody>
      </p:sp>
      <p:sp>
        <p:nvSpPr>
          <p:cNvPr id="20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4617149" y="1196306"/>
            <a:ext cx="3835973" cy="2425710"/>
          </a:xfrm>
          <a:ln w="12700" cap="rnd">
            <a:solidFill>
              <a:schemeClr val="accent3">
                <a:lumMod val="60000"/>
                <a:lumOff val="40000"/>
              </a:schemeClr>
            </a:solidFill>
          </a:ln>
          <a:effectLst/>
        </p:spPr>
        <p:txBody>
          <a:bodyPr lIns="180000"/>
          <a:lstStyle/>
          <a:p>
            <a:endParaRPr lang="en-US" altLang="ko-KR" sz="1200" dirty="0" smtClean="0"/>
          </a:p>
          <a:p>
            <a:endParaRPr lang="en-US" altLang="ko-KR" sz="1200" dirty="0"/>
          </a:p>
          <a:p>
            <a:r>
              <a:rPr lang="ko-KR" altLang="en-US" sz="1600" dirty="0" err="1" smtClean="0"/>
              <a:t>남우리</a:t>
            </a:r>
            <a:endParaRPr lang="en-US" altLang="ko-KR" sz="1600" dirty="0" smtClean="0"/>
          </a:p>
          <a:p>
            <a:r>
              <a:rPr lang="ko-KR" altLang="en-US" sz="1200" dirty="0" smtClean="0"/>
              <a:t>지금까지 배운 내용 안에서 기능을 적용하려고 노력했지만 더 다양한 기능을 구현해내지 못한 것 같아서 아쉽다</a:t>
            </a:r>
            <a:r>
              <a:rPr lang="en-US" altLang="ko-KR" sz="1200" dirty="0" smtClean="0"/>
              <a:t>. </a:t>
            </a:r>
          </a:p>
          <a:p>
            <a:r>
              <a:rPr lang="ko-KR" altLang="en-US" sz="1200" dirty="0" smtClean="0"/>
              <a:t>앞으로 자바스크립트와 다른 언어들을 배워서 기능과 디자인적인 면을 보완하면 더 나은 결과물이 나올 것 같다</a:t>
            </a:r>
            <a:r>
              <a:rPr lang="en-US" altLang="ko-KR" sz="1200" dirty="0" smtClean="0"/>
              <a:t>.</a:t>
            </a:r>
          </a:p>
          <a:p>
            <a:endParaRPr lang="en-US" altLang="ko-KR" sz="1200" dirty="0" smtClean="0"/>
          </a:p>
          <a:p>
            <a:endParaRPr lang="en-US" altLang="ko-KR" sz="1200" dirty="0"/>
          </a:p>
        </p:txBody>
      </p:sp>
      <p:sp>
        <p:nvSpPr>
          <p:cNvPr id="21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781176" y="3622016"/>
            <a:ext cx="3835972" cy="2505852"/>
          </a:xfrm>
          <a:ln w="12700" cap="rnd">
            <a:solidFill>
              <a:schemeClr val="accent3">
                <a:lumMod val="60000"/>
                <a:lumOff val="40000"/>
              </a:schemeClr>
            </a:solidFill>
          </a:ln>
          <a:effectLst/>
        </p:spPr>
        <p:txBody>
          <a:bodyPr lIns="180000"/>
          <a:lstStyle/>
          <a:p>
            <a:r>
              <a:rPr lang="ko-KR" altLang="en-US" sz="1600" dirty="0"/>
              <a:t>설수현</a:t>
            </a:r>
            <a:endParaRPr lang="en-US" altLang="ko-KR" sz="1600" dirty="0"/>
          </a:p>
          <a:p>
            <a:r>
              <a:rPr lang="ko-KR" altLang="en-US" sz="1200" dirty="0"/>
              <a:t>창의성이 부족해 각 페이지의 디자인들을 잘 살리지 못한 것 같아 아쉽습니다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Flex</a:t>
            </a:r>
            <a:r>
              <a:rPr lang="ko-KR" altLang="en-US" sz="1200" dirty="0"/>
              <a:t>에 대해 배우고 </a:t>
            </a:r>
            <a:r>
              <a:rPr lang="en-US" altLang="ko-KR" sz="1200" dirty="0"/>
              <a:t>flex</a:t>
            </a:r>
            <a:r>
              <a:rPr lang="ko-KR" altLang="en-US" sz="1200" dirty="0"/>
              <a:t>를 적용시키면서 </a:t>
            </a:r>
            <a:r>
              <a:rPr lang="en-US" altLang="ko-KR" sz="1200" dirty="0"/>
              <a:t>flex</a:t>
            </a:r>
            <a:r>
              <a:rPr lang="ko-KR" altLang="en-US" sz="1200" dirty="0"/>
              <a:t>에 대한 이해도가 높아진 것 같습니다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여유가 된다면 반응형으로도 </a:t>
            </a:r>
            <a:r>
              <a:rPr lang="ko-KR" altLang="en-US" sz="1200" dirty="0" smtClean="0"/>
              <a:t>만들고 싶습니다</a:t>
            </a:r>
            <a:r>
              <a:rPr lang="en-US" altLang="ko-KR" sz="1200" dirty="0"/>
              <a:t>.</a:t>
            </a:r>
          </a:p>
        </p:txBody>
      </p:sp>
      <p:sp>
        <p:nvSpPr>
          <p:cNvPr id="22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4617150" y="3621794"/>
            <a:ext cx="3835972" cy="2505852"/>
          </a:xfrm>
          <a:ln w="12700" cap="rnd">
            <a:solidFill>
              <a:schemeClr val="accent3">
                <a:lumMod val="60000"/>
                <a:lumOff val="40000"/>
              </a:schemeClr>
            </a:solidFill>
          </a:ln>
          <a:effectLst/>
        </p:spPr>
        <p:txBody>
          <a:bodyPr lIns="180000"/>
          <a:lstStyle/>
          <a:p>
            <a:r>
              <a:rPr lang="ko-KR" altLang="en-US" sz="1600" dirty="0"/>
              <a:t>신혜진</a:t>
            </a:r>
            <a:endParaRPr lang="en-US" altLang="ko-KR" sz="1600" dirty="0"/>
          </a:p>
          <a:p>
            <a:r>
              <a:rPr lang="ko-KR" altLang="en-US" sz="1200" dirty="0" smtClean="0"/>
              <a:t>향후 </a:t>
            </a:r>
            <a:r>
              <a:rPr lang="ko-KR" altLang="en-US" sz="1200" dirty="0"/>
              <a:t>유지보수성을 위해 </a:t>
            </a:r>
            <a:r>
              <a:rPr lang="ko-KR" altLang="en-US" sz="1200" dirty="0" smtClean="0"/>
              <a:t>상수보다는 </a:t>
            </a:r>
            <a:r>
              <a:rPr lang="ko-KR" altLang="en-US" sz="1200" dirty="0"/>
              <a:t>비율을 적용하려고 노력하였으나 많이 적용되지 않은 것 </a:t>
            </a:r>
            <a:r>
              <a:rPr lang="ko-KR" altLang="en-US" sz="1200" dirty="0" smtClean="0"/>
              <a:t>같다</a:t>
            </a:r>
            <a:r>
              <a:rPr lang="en-US" altLang="ko-KR" sz="1200" dirty="0" smtClean="0"/>
              <a:t>. </a:t>
            </a:r>
            <a:r>
              <a:rPr lang="ko-KR" altLang="en-US" sz="1200" dirty="0"/>
              <a:t>어떻게 어디까지 해야하는지 아직 잘 </a:t>
            </a:r>
            <a:r>
              <a:rPr lang="ko-KR" altLang="en-US" sz="1200" dirty="0" smtClean="0"/>
              <a:t>모르겠다</a:t>
            </a:r>
            <a:r>
              <a:rPr lang="en-US" altLang="ko-KR" sz="1200" dirty="0" smtClean="0"/>
              <a:t>.</a:t>
            </a:r>
            <a:endParaRPr lang="en-US" altLang="ko-KR" sz="1200" dirty="0"/>
          </a:p>
          <a:p>
            <a:r>
              <a:rPr lang="ko-KR" altLang="en-US" sz="1200" dirty="0"/>
              <a:t>프로젝트 방향성을 고려할 때 특색 있는 커뮤니티 페이지를 만드는 </a:t>
            </a:r>
            <a:r>
              <a:rPr lang="ko-KR" altLang="en-US" sz="1200" dirty="0" smtClean="0"/>
              <a:t>것도 중요했을 것 같다</a:t>
            </a:r>
            <a:r>
              <a:rPr lang="en-US" altLang="ko-KR" sz="1200" dirty="0" smtClean="0"/>
              <a:t>. </a:t>
            </a:r>
            <a:r>
              <a:rPr lang="ko-KR" altLang="en-US" sz="1200" dirty="0" smtClean="0"/>
              <a:t>하지만 주요 페이지 만들기에 시간이 꽤 걸렸다</a:t>
            </a:r>
            <a:r>
              <a:rPr lang="en-US" altLang="ko-KR" sz="1200" dirty="0" smtClean="0"/>
              <a:t>.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359161636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61493" y="2007518"/>
            <a:ext cx="5610318" cy="1205458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3200" dirty="0">
                <a:gradFill>
                  <a:gsLst>
                    <a:gs pos="0">
                      <a:srgbClr val="FFC000"/>
                    </a:gs>
                    <a:gs pos="100000">
                      <a:srgbClr val="FFC000"/>
                    </a:gs>
                  </a:gsLst>
                  <a:lin ang="5400000" scaled="1"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HTML/CSS Team Project</a:t>
            </a:r>
          </a:p>
          <a:p>
            <a:pPr>
              <a:lnSpc>
                <a:spcPct val="100000"/>
              </a:lnSpc>
            </a:pPr>
            <a:endParaRPr lang="en-US" altLang="ko-KR" sz="3200" dirty="0">
              <a:gradFill>
                <a:gsLst>
                  <a:gs pos="0">
                    <a:srgbClr val="FFC000"/>
                  </a:gs>
                  <a:gs pos="100000">
                    <a:srgbClr val="FFC000"/>
                  </a:gs>
                </a:gsLst>
                <a:lin ang="5400000" scaled="1"/>
              </a:gra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327370" y="3284401"/>
            <a:ext cx="2478564" cy="830997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4800" b="1" dirty="0"/>
              <a:t>08 </a:t>
            </a:r>
            <a:r>
              <a:rPr lang="en-US" altLang="ko-KR" sz="4800" dirty="0" err="1"/>
              <a:t>QnA</a:t>
            </a:r>
            <a:endParaRPr lang="en-US" altLang="ko-KR" sz="4800" dirty="0"/>
          </a:p>
        </p:txBody>
      </p:sp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48" y="5157192"/>
            <a:ext cx="9144000" cy="1700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72862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33467" y="1997551"/>
            <a:ext cx="401072" cy="411908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algn="ctr"/>
            <a:r>
              <a:rPr lang="en-US" altLang="ko-KR" sz="1600" u="sng" dirty="0">
                <a:solidFill>
                  <a:schemeClr val="bg2">
                    <a:lumMod val="75000"/>
                  </a:schemeClr>
                </a:solidFill>
              </a:rPr>
              <a:t>I4</a:t>
            </a:r>
            <a:endParaRPr lang="ko-KR" altLang="en-US" sz="1600" u="sng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704869" y="4850817"/>
            <a:ext cx="573426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50" u="sng" spc="-150" dirty="0">
                <a:gradFill>
                  <a:gsLst>
                    <a:gs pos="0">
                      <a:schemeClr val="bg1">
                        <a:lumMod val="8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ever since the 1500s, when an unknown printer took a galley of type and scrambled it to make a type specimen</a:t>
            </a:r>
            <a:endParaRPr lang="ko-KR" altLang="en-US" sz="1050" u="sng" spc="-150" dirty="0">
              <a:gradFill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>
                      <a:lumMod val="85000"/>
                    </a:schemeClr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370676" y="2913919"/>
            <a:ext cx="2526654" cy="307777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ko-KR" altLang="en-US" dirty="0" err="1"/>
              <a:t>연제승</a:t>
            </a:r>
            <a:r>
              <a:rPr lang="ko-KR" altLang="en-US" dirty="0"/>
              <a:t> 신혜진 </a:t>
            </a:r>
            <a:r>
              <a:rPr lang="ko-KR" altLang="en-US" dirty="0" err="1"/>
              <a:t>남우리</a:t>
            </a:r>
            <a:r>
              <a:rPr lang="ko-KR" altLang="en-US" dirty="0"/>
              <a:t> 설수현</a:t>
            </a:r>
            <a:endParaRPr lang="en-US" altLang="ko-KR" b="1" dirty="0"/>
          </a:p>
        </p:txBody>
      </p:sp>
      <p:sp>
        <p:nvSpPr>
          <p:cNvPr id="6" name="TextBox 5"/>
          <p:cNvSpPr txBox="1"/>
          <p:nvPr/>
        </p:nvSpPr>
        <p:spPr>
          <a:xfrm>
            <a:off x="1828876" y="2369301"/>
            <a:ext cx="5610255" cy="584775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3200" u="sng" dirty="0">
                <a:gradFill>
                  <a:gsLst>
                    <a:gs pos="0">
                      <a:srgbClr val="FFC000"/>
                    </a:gs>
                    <a:gs pos="100000">
                      <a:srgbClr val="FFC000"/>
                    </a:gs>
                  </a:gsLst>
                  <a:lin ang="5400000" scaled="1"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HTML/CSS Team Project</a:t>
            </a:r>
          </a:p>
        </p:txBody>
      </p:sp>
    </p:spTree>
    <p:extLst>
      <p:ext uri="{BB962C8B-B14F-4D97-AF65-F5344CB8AC3E}">
        <p14:creationId xmlns:p14="http://schemas.microsoft.com/office/powerpoint/2010/main" val="30029955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66841" y="2970287"/>
            <a:ext cx="5610318" cy="1205458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3200" dirty="0">
                <a:gradFill>
                  <a:gsLst>
                    <a:gs pos="0">
                      <a:srgbClr val="FFC000"/>
                    </a:gs>
                    <a:gs pos="100000">
                      <a:srgbClr val="FFC000"/>
                    </a:gs>
                  </a:gsLst>
                  <a:lin ang="5400000" scaled="1"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HTML/CSS Team Project</a:t>
            </a:r>
          </a:p>
          <a:p>
            <a:pPr>
              <a:lnSpc>
                <a:spcPct val="100000"/>
              </a:lnSpc>
            </a:pPr>
            <a:endParaRPr lang="en-US" altLang="ko-KR" sz="3200" dirty="0">
              <a:gradFill>
                <a:gsLst>
                  <a:gs pos="0">
                    <a:srgbClr val="FFC000"/>
                  </a:gs>
                  <a:gs pos="100000">
                    <a:srgbClr val="FFC000"/>
                  </a:gs>
                </a:gsLst>
                <a:lin ang="5400000" scaled="1"/>
              </a:gra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347864" y="3645024"/>
            <a:ext cx="2028119" cy="369332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1800" b="1" dirty="0"/>
              <a:t>02 </a:t>
            </a:r>
            <a:r>
              <a:rPr lang="ko-KR" altLang="en-US" sz="1800" dirty="0"/>
              <a:t>프로젝트 소개</a:t>
            </a:r>
            <a:endParaRPr lang="en-US" altLang="ko-KR" sz="1800" dirty="0"/>
          </a:p>
        </p:txBody>
      </p:sp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48" y="5157192"/>
            <a:ext cx="9144000" cy="1700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48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593755" y="908720"/>
            <a:ext cx="8046789" cy="5400599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3" name="텍스트 개체 틀 1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02</a:t>
            </a:r>
            <a:endParaRPr lang="ko-KR" altLang="en-US" dirty="0"/>
          </a:p>
        </p:txBody>
      </p:sp>
      <p:sp>
        <p:nvSpPr>
          <p:cNvPr id="23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ko-KR" altLang="en-US" dirty="0"/>
              <a:t>프로젝트 소개</a:t>
            </a:r>
          </a:p>
        </p:txBody>
      </p:sp>
      <p:sp>
        <p:nvSpPr>
          <p:cNvPr id="9" name="모서리가 둥근 직사각형 8"/>
          <p:cNvSpPr/>
          <p:nvPr/>
        </p:nvSpPr>
        <p:spPr>
          <a:xfrm>
            <a:off x="1172994" y="1613155"/>
            <a:ext cx="1813849" cy="493539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err="1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프로젝트명</a:t>
            </a:r>
            <a:endParaRPr lang="en-US" altLang="ko-KR" sz="20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275856" y="1371428"/>
            <a:ext cx="4086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0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3635896" y="1513775"/>
            <a:ext cx="4363138" cy="714288"/>
          </a:xfrm>
          <a:ln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lIns="180000" rIns="180000"/>
          <a:lstStyle/>
          <a:p>
            <a:r>
              <a:rPr lang="ko-KR" altLang="en-US" dirty="0"/>
              <a:t>단독</a:t>
            </a:r>
            <a:r>
              <a:rPr lang="en-US" altLang="ko-KR" dirty="0"/>
              <a:t>(</a:t>
            </a:r>
            <a:r>
              <a:rPr lang="en-US" altLang="ko-KR" dirty="0" err="1"/>
              <a:t>DanDog</a:t>
            </a:r>
            <a:r>
              <a:rPr lang="en-US" altLang="ko-KR" dirty="0"/>
              <a:t>): </a:t>
            </a:r>
            <a:r>
              <a:rPr lang="ko-KR" altLang="en-US" dirty="0"/>
              <a:t>강아지 한 마리 한 마리가 모두 소중하다는 의미</a:t>
            </a:r>
            <a:endParaRPr lang="en-US" altLang="ko-KR" dirty="0"/>
          </a:p>
        </p:txBody>
      </p:sp>
      <p:sp>
        <p:nvSpPr>
          <p:cNvPr id="25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3635896" y="2537846"/>
            <a:ext cx="4363138" cy="1439913"/>
          </a:xfrm>
          <a:ln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lIns="180000" rIns="180000"/>
          <a:lstStyle/>
          <a:p>
            <a:r>
              <a:rPr lang="ko-KR" altLang="en-US" dirty="0"/>
              <a:t>반려동물 관련 용품을 구입하고 싶거나</a:t>
            </a:r>
            <a:endParaRPr lang="en-US" altLang="ko-KR" dirty="0"/>
          </a:p>
          <a:p>
            <a:r>
              <a:rPr lang="ko-KR" altLang="en-US" dirty="0"/>
              <a:t>반려동물 관련 커뮤니티에 참여하고 싶은 사람들을 위한 웹 플랫폼 </a:t>
            </a:r>
            <a:endParaRPr lang="en-US" altLang="ko-KR" dirty="0"/>
          </a:p>
        </p:txBody>
      </p:sp>
      <p:sp>
        <p:nvSpPr>
          <p:cNvPr id="27" name="모서리가 둥근 직사각형 26"/>
          <p:cNvSpPr/>
          <p:nvPr/>
        </p:nvSpPr>
        <p:spPr>
          <a:xfrm>
            <a:off x="1196366" y="2941478"/>
            <a:ext cx="1813849" cy="493539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설명</a:t>
            </a:r>
            <a:endParaRPr lang="en-US" altLang="ko-KR" sz="20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1196366" y="4633593"/>
            <a:ext cx="1813849" cy="493539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타겟</a:t>
            </a:r>
            <a:endParaRPr lang="en-US" altLang="ko-KR" sz="20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9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3635896" y="4221335"/>
            <a:ext cx="4363138" cy="1439913"/>
          </a:xfrm>
          <a:ln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lIns="180000" rIns="180000"/>
          <a:lstStyle/>
          <a:p>
            <a:r>
              <a:rPr lang="ko-KR" altLang="en-US" dirty="0"/>
              <a:t>타 분야의 기존 소매 판매점</a:t>
            </a:r>
            <a:r>
              <a:rPr lang="en-US" altLang="ko-KR" dirty="0"/>
              <a:t> </a:t>
            </a:r>
            <a:r>
              <a:rPr lang="ko-KR" altLang="en-US" dirty="0"/>
              <a:t>및</a:t>
            </a:r>
            <a:endParaRPr lang="en-US" altLang="ko-KR" dirty="0"/>
          </a:p>
          <a:p>
            <a:r>
              <a:rPr lang="ko-KR" altLang="en-US" dirty="0"/>
              <a:t>반려동물을 키우는 개인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180954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66841" y="2970287"/>
            <a:ext cx="5610318" cy="1205458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3200" dirty="0">
                <a:gradFill>
                  <a:gsLst>
                    <a:gs pos="0">
                      <a:srgbClr val="FFC000"/>
                    </a:gs>
                    <a:gs pos="100000">
                      <a:srgbClr val="FFC000"/>
                    </a:gs>
                  </a:gsLst>
                  <a:lin ang="5400000" scaled="1"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HTML/CSS Team Project</a:t>
            </a:r>
          </a:p>
          <a:p>
            <a:pPr>
              <a:lnSpc>
                <a:spcPct val="100000"/>
              </a:lnSpc>
            </a:pPr>
            <a:endParaRPr lang="en-US" altLang="ko-KR" sz="3200" dirty="0">
              <a:gradFill>
                <a:gsLst>
                  <a:gs pos="0">
                    <a:srgbClr val="FFC000"/>
                  </a:gs>
                  <a:gs pos="100000">
                    <a:srgbClr val="FFC000"/>
                  </a:gs>
                </a:gsLst>
                <a:lin ang="5400000" scaled="1"/>
              </a:gra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824301" y="3645024"/>
            <a:ext cx="1484702" cy="369332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1800" b="1" dirty="0"/>
              <a:t>03 </a:t>
            </a:r>
            <a:r>
              <a:rPr lang="ko-KR" altLang="en-US" sz="1800" dirty="0"/>
              <a:t>기획의도</a:t>
            </a:r>
            <a:endParaRPr lang="en-US" altLang="ko-KR" sz="1800" dirty="0"/>
          </a:p>
        </p:txBody>
      </p:sp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48" y="5157192"/>
            <a:ext cx="9144000" cy="1700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30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593755" y="908720"/>
            <a:ext cx="8046789" cy="5400599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3" name="텍스트 개체 틀 1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23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ko-KR" altLang="en-US" dirty="0"/>
              <a:t>기획 의도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275856" y="1371428"/>
            <a:ext cx="4086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0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2355024" y="1268760"/>
            <a:ext cx="5915649" cy="1930028"/>
          </a:xfrm>
          <a:ln w="12700" cap="rnd">
            <a:solidFill>
              <a:schemeClr val="accent3">
                <a:lumMod val="60000"/>
                <a:lumOff val="40000"/>
              </a:schemeClr>
            </a:solidFill>
          </a:ln>
          <a:effectLst/>
        </p:spPr>
        <p:txBody>
          <a:bodyPr lIns="180000"/>
          <a:lstStyle/>
          <a:p>
            <a:r>
              <a:rPr lang="ko-KR" altLang="en-US" sz="1400" dirty="0"/>
              <a:t>반려동물 시장 규모가 급격하게 성장함에 따라 </a:t>
            </a:r>
            <a:endParaRPr lang="en-US" altLang="ko-KR" sz="1400" dirty="0"/>
          </a:p>
          <a:p>
            <a:r>
              <a:rPr lang="ko-KR" altLang="en-US" sz="1400" dirty="0"/>
              <a:t>반려동물 관련 용품 및 커뮤니티에 관한 수요도 늘어나고 있음</a:t>
            </a:r>
            <a:r>
              <a:rPr lang="en-US" altLang="ko-KR" sz="1400" dirty="0"/>
              <a:t>.</a:t>
            </a:r>
          </a:p>
          <a:p>
            <a:endParaRPr lang="en-US" altLang="ko-KR" sz="1400" dirty="0"/>
          </a:p>
          <a:p>
            <a:r>
              <a:rPr lang="ko-KR" altLang="en-US" sz="1400" dirty="0"/>
              <a:t>따라서 용품 구입 및 커뮤니티 이용 욕구를 </a:t>
            </a:r>
            <a:endParaRPr lang="en-US" altLang="ko-KR" sz="1400" dirty="0"/>
          </a:p>
          <a:p>
            <a:r>
              <a:rPr lang="ko-KR" altLang="en-US" sz="1400" dirty="0"/>
              <a:t>모두 충족시킬 수 있는 웹 페이지를 구현하고자 함</a:t>
            </a:r>
            <a:r>
              <a:rPr lang="en-US" altLang="ko-KR" sz="1400" dirty="0"/>
              <a:t>.</a:t>
            </a:r>
          </a:p>
        </p:txBody>
      </p:sp>
      <p:sp>
        <p:nvSpPr>
          <p:cNvPr id="16" name="모서리가 둥근 직사각형 15"/>
          <p:cNvSpPr/>
          <p:nvPr/>
        </p:nvSpPr>
        <p:spPr>
          <a:xfrm>
            <a:off x="827585" y="1844824"/>
            <a:ext cx="1368910" cy="493539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목적</a:t>
            </a:r>
            <a:endParaRPr lang="en-US" altLang="ko-KR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827584" y="4221088"/>
            <a:ext cx="1368910" cy="493539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구성 방향</a:t>
            </a:r>
            <a:endParaRPr lang="en-US" altLang="ko-KR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2372558" y="3670511"/>
            <a:ext cx="5898116" cy="2088232"/>
          </a:xfrm>
          <a:ln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lIns="180000"/>
          <a:lstStyle/>
          <a:p>
            <a:r>
              <a:rPr lang="ko-KR" altLang="en-US" sz="1400" dirty="0"/>
              <a:t>용품 카테고리</a:t>
            </a:r>
            <a:r>
              <a:rPr lang="en-US" altLang="ko-KR" sz="1400" dirty="0"/>
              <a:t>:</a:t>
            </a:r>
            <a:r>
              <a:rPr lang="ko-KR" altLang="en-US" sz="1400" dirty="0"/>
              <a:t> 간식</a:t>
            </a:r>
            <a:r>
              <a:rPr lang="en-US" altLang="ko-KR" sz="1400" dirty="0"/>
              <a:t>/</a:t>
            </a:r>
            <a:r>
              <a:rPr lang="ko-KR" altLang="en-US" sz="1400" dirty="0"/>
              <a:t>사료</a:t>
            </a:r>
            <a:r>
              <a:rPr lang="en-US" altLang="ko-KR" sz="1400" dirty="0"/>
              <a:t>, </a:t>
            </a:r>
            <a:r>
              <a:rPr lang="ko-KR" altLang="en-US" sz="1400" dirty="0"/>
              <a:t>장난감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리빙</a:t>
            </a:r>
            <a:r>
              <a:rPr lang="en-US" altLang="ko-KR" sz="1400" dirty="0"/>
              <a:t>/</a:t>
            </a:r>
            <a:r>
              <a:rPr lang="ko-KR" altLang="en-US" sz="1400" dirty="0"/>
              <a:t>패션</a:t>
            </a:r>
            <a:r>
              <a:rPr lang="en-US" altLang="ko-KR" sz="1400" dirty="0"/>
              <a:t>, </a:t>
            </a:r>
            <a:r>
              <a:rPr lang="ko-KR" altLang="en-US" sz="1400" dirty="0"/>
              <a:t>산책</a:t>
            </a:r>
            <a:r>
              <a:rPr lang="en-US" altLang="ko-KR" sz="1400" dirty="0"/>
              <a:t>/</a:t>
            </a:r>
            <a:r>
              <a:rPr lang="ko-KR" altLang="en-US" sz="1400" dirty="0"/>
              <a:t>케어로 구성</a:t>
            </a:r>
            <a:r>
              <a:rPr lang="en-US" altLang="ko-KR" sz="1400" dirty="0"/>
              <a:t>.</a:t>
            </a:r>
          </a:p>
          <a:p>
            <a:endParaRPr lang="en-US" altLang="ko-KR" sz="1400" dirty="0"/>
          </a:p>
          <a:p>
            <a:r>
              <a:rPr lang="ko-KR" altLang="en-US" sz="1400" dirty="0"/>
              <a:t>커뮤니티 카테고리</a:t>
            </a:r>
            <a:r>
              <a:rPr lang="en-US" altLang="ko-KR" sz="1400" dirty="0"/>
              <a:t>:</a:t>
            </a:r>
            <a:r>
              <a:rPr lang="ko-KR" altLang="en-US" sz="1400" dirty="0"/>
              <a:t> 라운지</a:t>
            </a:r>
            <a:r>
              <a:rPr lang="en-US" altLang="ko-KR" sz="1400" dirty="0"/>
              <a:t>, </a:t>
            </a:r>
            <a:r>
              <a:rPr lang="ko-KR" altLang="en-US" sz="1400" dirty="0"/>
              <a:t>정보 공유</a:t>
            </a:r>
            <a:r>
              <a:rPr lang="en-US" altLang="ko-KR" sz="1400" dirty="0"/>
              <a:t>&amp;</a:t>
            </a:r>
            <a:r>
              <a:rPr lang="ko-KR" altLang="en-US" sz="1400" dirty="0"/>
              <a:t>리뷰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QnA</a:t>
            </a:r>
            <a:r>
              <a:rPr lang="en-US" altLang="ko-KR" sz="1400" dirty="0"/>
              <a:t>, </a:t>
            </a:r>
            <a:r>
              <a:rPr lang="ko-KR" altLang="en-US" sz="1400" dirty="0"/>
              <a:t>이벤트로 구성</a:t>
            </a:r>
            <a:r>
              <a:rPr lang="en-US" altLang="ko-KR" sz="1400" dirty="0"/>
              <a:t>.</a:t>
            </a:r>
          </a:p>
          <a:p>
            <a:r>
              <a:rPr lang="en-US" altLang="ko-KR" sz="1200" dirty="0"/>
              <a:t>“</a:t>
            </a:r>
            <a:r>
              <a:rPr lang="ko-KR" altLang="en-US" sz="1200" dirty="0"/>
              <a:t>정보 공유</a:t>
            </a:r>
            <a:r>
              <a:rPr lang="en-US" altLang="ko-KR" sz="1200" dirty="0"/>
              <a:t>&amp;</a:t>
            </a:r>
            <a:r>
              <a:rPr lang="ko-KR" altLang="en-US" sz="1200" dirty="0"/>
              <a:t>리뷰</a:t>
            </a:r>
            <a:r>
              <a:rPr lang="en-US" altLang="ko-KR" sz="1200" dirty="0"/>
              <a:t>”</a:t>
            </a:r>
            <a:r>
              <a:rPr lang="ko-KR" altLang="en-US" sz="1200" dirty="0"/>
              <a:t> 페이지 내에서 미용</a:t>
            </a:r>
            <a:r>
              <a:rPr lang="en-US" altLang="ko-KR" sz="1200" dirty="0"/>
              <a:t>, </a:t>
            </a:r>
            <a:r>
              <a:rPr lang="ko-KR" altLang="en-US" sz="1200" dirty="0"/>
              <a:t>병원</a:t>
            </a:r>
            <a:r>
              <a:rPr lang="en-US" altLang="ko-KR" sz="1200" dirty="0"/>
              <a:t>, </a:t>
            </a:r>
            <a:r>
              <a:rPr lang="ko-KR" altLang="en-US" sz="1200" dirty="0"/>
              <a:t>펫 </a:t>
            </a:r>
            <a:r>
              <a:rPr lang="ko-KR" altLang="en-US" sz="1200" dirty="0" err="1"/>
              <a:t>시터</a:t>
            </a:r>
            <a:r>
              <a:rPr lang="ko-KR" altLang="en-US" sz="1200" dirty="0"/>
              <a:t> 등과 관련해</a:t>
            </a:r>
            <a:endParaRPr lang="en-US" altLang="ko-KR" sz="1200" dirty="0"/>
          </a:p>
          <a:p>
            <a:r>
              <a:rPr lang="ko-KR" altLang="en-US" sz="1200" dirty="0"/>
              <a:t>유용한 정보를 공유할 수 있도록 구성하고자 함</a:t>
            </a:r>
            <a:r>
              <a:rPr lang="en-US" altLang="ko-KR" sz="1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52639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66841" y="2970287"/>
            <a:ext cx="5610318" cy="1205458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3200" dirty="0">
                <a:gradFill>
                  <a:gsLst>
                    <a:gs pos="0">
                      <a:srgbClr val="FFC000"/>
                    </a:gs>
                    <a:gs pos="100000">
                      <a:srgbClr val="FFC000"/>
                    </a:gs>
                  </a:gsLst>
                  <a:lin ang="5400000" scaled="1"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HTML/CSS Team Project</a:t>
            </a:r>
          </a:p>
          <a:p>
            <a:pPr>
              <a:lnSpc>
                <a:spcPct val="100000"/>
              </a:lnSpc>
            </a:pPr>
            <a:endParaRPr lang="en-US" altLang="ko-KR" sz="3200" dirty="0">
              <a:gradFill>
                <a:gsLst>
                  <a:gs pos="0">
                    <a:srgbClr val="FFC000"/>
                  </a:gs>
                  <a:gs pos="100000">
                    <a:srgbClr val="FFC000"/>
                  </a:gs>
                </a:gsLst>
                <a:lin ang="5400000" scaled="1"/>
              </a:gra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563889" y="3645024"/>
            <a:ext cx="1797287" cy="369332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1800" b="1" dirty="0"/>
              <a:t>04 </a:t>
            </a:r>
            <a:r>
              <a:rPr lang="ko-KR" altLang="en-US" sz="1800" dirty="0" err="1"/>
              <a:t>플로우</a:t>
            </a:r>
            <a:r>
              <a:rPr lang="ko-KR" altLang="en-US" sz="1800" dirty="0"/>
              <a:t> 차트</a:t>
            </a:r>
            <a:endParaRPr lang="en-US" altLang="ko-KR" sz="1800" dirty="0"/>
          </a:p>
        </p:txBody>
      </p:sp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48" y="5157192"/>
            <a:ext cx="9144000" cy="1700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098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</a:spPr>
      <a:bodyPr rtlCol="0" anchor="ctr">
        <a:spAutoFit/>
      </a:bodyPr>
      <a:lstStyle>
        <a:defPPr algn="ctr">
          <a:defRPr sz="1100" dirty="0">
            <a:gradFill>
              <a:gsLst>
                <a:gs pos="0">
                  <a:schemeClr val="tx1">
                    <a:lumMod val="95000"/>
                    <a:lumOff val="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  <a:lin ang="5400000" scaled="1"/>
            </a:gradFill>
            <a:latin typeface="a드림고딕2" panose="02020600000000000000" pitchFamily="18" charset="-127"/>
            <a:ea typeface="a드림고딕2" panose="02020600000000000000" pitchFamily="18" charset="-127"/>
          </a:defRPr>
        </a:defPPr>
      </a:lstStyle>
    </a:spDef>
    <a:txDef>
      <a:spPr>
        <a:noFill/>
      </a:spPr>
      <a:bodyPr wrap="none" rtlCol="0">
        <a:spAutoFit/>
      </a:bodyPr>
      <a:lstStyle>
        <a:defPPr>
          <a:defRPr sz="1100" dirty="0">
            <a:gradFill>
              <a:gsLst>
                <a:gs pos="0">
                  <a:schemeClr val="tx1">
                    <a:lumMod val="95000"/>
                    <a:lumOff val="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  <a:lin ang="5400000" scaled="1"/>
            </a:gradFill>
            <a:latin typeface="a드림고딕2" panose="02020600000000000000" pitchFamily="18" charset="-127"/>
            <a:ea typeface="a드림고딕2" panose="02020600000000000000" pitchFamily="18" charset="-12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3335</TotalTime>
  <Words>677</Words>
  <Application>Microsoft Office PowerPoint</Application>
  <PresentationFormat>화면 슬라이드 쇼(4:3)</PresentationFormat>
  <Paragraphs>183</Paragraphs>
  <Slides>42</Slides>
  <Notes>9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42</vt:i4>
      </vt:variant>
    </vt:vector>
  </HeadingPairs>
  <TitlesOfParts>
    <vt:vector size="51" baseType="lpstr">
      <vt:lpstr>a드림고딕3</vt:lpstr>
      <vt:lpstr>HY견고딕</vt:lpstr>
      <vt:lpstr>나눔고딕</vt:lpstr>
      <vt:lpstr>나눔고딕 ExtraBold</vt:lpstr>
      <vt:lpstr>나눔손글씨 붓</vt:lpstr>
      <vt:lpstr>맑은 고딕</vt:lpstr>
      <vt:lpstr>Arial</vt:lpstr>
      <vt:lpstr>Calibri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Sunyoung</dc:creator>
  <cp:lastModifiedBy>a</cp:lastModifiedBy>
  <cp:revision>388</cp:revision>
  <dcterms:created xsi:type="dcterms:W3CDTF">2015-07-21T07:40:00Z</dcterms:created>
  <dcterms:modified xsi:type="dcterms:W3CDTF">2023-06-27T00:45:03Z</dcterms:modified>
</cp:coreProperties>
</file>